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3" r:id="rId5"/>
    <p:sldId id="266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0" d="100"/>
          <a:sy n="70" d="100"/>
        </p:scale>
        <p:origin x="885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12-May-21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10/05/2021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2054678" y="529806"/>
            <a:ext cx="8082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Not included last week: video of actuator moving with water</a:t>
            </a:r>
            <a:endParaRPr lang="en-GB" sz="24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E97E5-D20A-40F7-A5FA-D75129A1A179}"/>
              </a:ext>
            </a:extLst>
          </p:cNvPr>
          <p:cNvSpPr txBox="1"/>
          <p:nvPr/>
        </p:nvSpPr>
        <p:spPr>
          <a:xfrm>
            <a:off x="8414660" y="2808790"/>
            <a:ext cx="277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   2          3        4 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3D_print_actuator_hydraulic_actuation">
            <a:hlinkClick r:id="" action="ppaction://media"/>
            <a:extLst>
              <a:ext uri="{FF2B5EF4-FFF2-40B4-BE49-F238E27FC236}">
                <a16:creationId xmlns:a16="http://schemas.microsoft.com/office/drawing/2014/main" id="{435B9CE5-0BCA-4F30-A8C7-EE162B45DC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884758" y="1424762"/>
            <a:ext cx="8422482" cy="47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2498272" y="513477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To do 1: reinforce electrode wire surface with silicone</a:t>
            </a:r>
            <a:endParaRPr lang="en-GB" sz="2400" b="1" dirty="0">
              <a:latin typeface="+mj-lt"/>
            </a:endParaRPr>
          </a:p>
        </p:txBody>
      </p:sp>
      <p:pic>
        <p:nvPicPr>
          <p:cNvPr id="3" name="Picture 2" descr="A close up of a necklace&#10;&#10;Description automatically generated with low confidence">
            <a:extLst>
              <a:ext uri="{FF2B5EF4-FFF2-40B4-BE49-F238E27FC236}">
                <a16:creationId xmlns:a16="http://schemas.microsoft.com/office/drawing/2014/main" id="{776B5EA1-4428-437B-BDD2-D24CC6754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18279" r="-161" b="17527"/>
          <a:stretch/>
        </p:blipFill>
        <p:spPr>
          <a:xfrm>
            <a:off x="1877785" y="1179738"/>
            <a:ext cx="8436429" cy="406173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C12DD9-8DB1-4EE2-BDDD-3F712C64A69A}"/>
              </a:ext>
            </a:extLst>
          </p:cNvPr>
          <p:cNvSpPr/>
          <p:nvPr/>
        </p:nvSpPr>
        <p:spPr>
          <a:xfrm rot="21448236">
            <a:off x="2757323" y="3480298"/>
            <a:ext cx="5668749" cy="340406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859F8C-CB94-4B54-95B1-157E8D22CE3B}"/>
              </a:ext>
            </a:extLst>
          </p:cNvPr>
          <p:cNvSpPr/>
          <p:nvPr/>
        </p:nvSpPr>
        <p:spPr>
          <a:xfrm rot="14434522">
            <a:off x="7037938" y="4355730"/>
            <a:ext cx="1598399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A0CCB-B244-4AA2-83A3-992BEB591CBF}"/>
              </a:ext>
            </a:extLst>
          </p:cNvPr>
          <p:cNvSpPr txBox="1"/>
          <p:nvPr/>
        </p:nvSpPr>
        <p:spPr>
          <a:xfrm>
            <a:off x="6590272" y="5262763"/>
            <a:ext cx="412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Silicone layer to affix electrode</a:t>
            </a:r>
          </a:p>
          <a:p>
            <a:r>
              <a:rPr lang="en-US" sz="2400" dirty="0">
                <a:latin typeface="+mj-lt"/>
              </a:rPr>
              <a:t>wires to actuator surface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01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174638" y="513477"/>
            <a:ext cx="5842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To do 2: thicker walls to hold electrode pins </a:t>
            </a:r>
            <a:endParaRPr lang="en-GB" sz="24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FF4D6-5888-42F3-9900-84366C8B5151}"/>
              </a:ext>
            </a:extLst>
          </p:cNvPr>
          <p:cNvSpPr txBox="1"/>
          <p:nvPr/>
        </p:nvSpPr>
        <p:spPr>
          <a:xfrm>
            <a:off x="1649960" y="6242802"/>
            <a:ext cx="889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Electrode made from inserting header pin into actuator during printing</a:t>
            </a:r>
            <a:endParaRPr lang="en-GB" sz="24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FC11C-C746-4177-A06D-479B07BCC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540" y="2584449"/>
            <a:ext cx="11062918" cy="349288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C110584-C8A3-4A71-9CA0-027F668B9A12}"/>
              </a:ext>
            </a:extLst>
          </p:cNvPr>
          <p:cNvSpPr/>
          <p:nvPr/>
        </p:nvSpPr>
        <p:spPr>
          <a:xfrm rot="3346946">
            <a:off x="3793720" y="3242733"/>
            <a:ext cx="734786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31145-3839-4277-A9C4-4DCC1118A40D}"/>
              </a:ext>
            </a:extLst>
          </p:cNvPr>
          <p:cNvSpPr txBox="1"/>
          <p:nvPr/>
        </p:nvSpPr>
        <p:spPr>
          <a:xfrm>
            <a:off x="2761837" y="2584449"/>
            <a:ext cx="4940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Electrode pin</a:t>
            </a:r>
            <a:endParaRPr lang="en-GB" sz="2400" dirty="0">
              <a:latin typeface="+mj-lt"/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656A124D-6918-4CEC-98E5-5CE88DDBDFFC}"/>
              </a:ext>
            </a:extLst>
          </p:cNvPr>
          <p:cNvSpPr/>
          <p:nvPr/>
        </p:nvSpPr>
        <p:spPr>
          <a:xfrm rot="5400000" flipV="1">
            <a:off x="6013629" y="-723937"/>
            <a:ext cx="1061360" cy="5771705"/>
          </a:xfrm>
          <a:prstGeom prst="bentArrow">
            <a:avLst>
              <a:gd name="adj1" fmla="val 33936"/>
              <a:gd name="adj2" fmla="val 23123"/>
              <a:gd name="adj3" fmla="val 25000"/>
              <a:gd name="adj4" fmla="val 21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DC358-9473-4B19-B54A-F04F3F19A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8" t="34524" r="34702" b="38174"/>
          <a:stretch/>
        </p:blipFill>
        <p:spPr>
          <a:xfrm>
            <a:off x="9219424" y="1071336"/>
            <a:ext cx="2449286" cy="1604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327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eft Brace 32">
            <a:extLst>
              <a:ext uri="{FF2B5EF4-FFF2-40B4-BE49-F238E27FC236}">
                <a16:creationId xmlns:a16="http://schemas.microsoft.com/office/drawing/2014/main" id="{B32B0FDE-74D6-45B8-9BD8-57F9F817EC79}"/>
              </a:ext>
            </a:extLst>
          </p:cNvPr>
          <p:cNvSpPr/>
          <p:nvPr/>
        </p:nvSpPr>
        <p:spPr>
          <a:xfrm rot="5400000">
            <a:off x="5431899" y="-1083647"/>
            <a:ext cx="563173" cy="6497689"/>
          </a:xfrm>
          <a:prstGeom prst="leftBrace">
            <a:avLst>
              <a:gd name="adj1" fmla="val 8333"/>
              <a:gd name="adj2" fmla="val 7406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2199202" y="462131"/>
            <a:ext cx="7793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To do 3: make silicone actuator approximation to test EIT </a:t>
            </a:r>
            <a:endParaRPr lang="en-GB" sz="2400" b="1" dirty="0">
              <a:latin typeface="+mj-lt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BDC3895A-6D19-4B19-ABB9-72501DFF86CD}"/>
              </a:ext>
            </a:extLst>
          </p:cNvPr>
          <p:cNvSpPr/>
          <p:nvPr/>
        </p:nvSpPr>
        <p:spPr>
          <a:xfrm flipH="1">
            <a:off x="2389449" y="2519142"/>
            <a:ext cx="7413100" cy="2198195"/>
          </a:xfrm>
          <a:prstGeom prst="cube">
            <a:avLst>
              <a:gd name="adj" fmla="val 3160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AA2E31-1359-4F24-85B9-9B20BB022944}"/>
              </a:ext>
            </a:extLst>
          </p:cNvPr>
          <p:cNvSpPr/>
          <p:nvPr/>
        </p:nvSpPr>
        <p:spPr>
          <a:xfrm flipV="1">
            <a:off x="3917992" y="3905881"/>
            <a:ext cx="181669" cy="1756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30622B-D0E9-4392-A8F0-64E255DD3143}"/>
              </a:ext>
            </a:extLst>
          </p:cNvPr>
          <p:cNvSpPr/>
          <p:nvPr/>
        </p:nvSpPr>
        <p:spPr>
          <a:xfrm flipV="1">
            <a:off x="5537369" y="3905881"/>
            <a:ext cx="181669" cy="1756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06E673-6743-44AE-A06A-363B3D025578}"/>
              </a:ext>
            </a:extLst>
          </p:cNvPr>
          <p:cNvSpPr/>
          <p:nvPr/>
        </p:nvSpPr>
        <p:spPr>
          <a:xfrm flipV="1">
            <a:off x="7413100" y="3905881"/>
            <a:ext cx="181669" cy="1756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7CA7119-9BE6-491A-B6A9-DB278AA067D7}"/>
              </a:ext>
            </a:extLst>
          </p:cNvPr>
          <p:cNvSpPr/>
          <p:nvPr/>
        </p:nvSpPr>
        <p:spPr>
          <a:xfrm flipV="1">
            <a:off x="9032477" y="3905881"/>
            <a:ext cx="181669" cy="1756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EFDCFABF-1555-4F5D-A218-43921AA6F0C7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>
            <a:off x="1683467" y="3633379"/>
            <a:ext cx="1877244" cy="2773476"/>
          </a:xfrm>
          <a:prstGeom prst="curvedConnector2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55881E3-230B-4522-A6EF-6C44EAA52FA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92303" y="4081495"/>
            <a:ext cx="3635901" cy="2231188"/>
          </a:xfrm>
          <a:prstGeom prst="curvedConnector3">
            <a:avLst>
              <a:gd name="adj1" fmla="val -2963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512A068-0EF3-4462-B081-94745A0071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01468" y="3993688"/>
            <a:ext cx="5619372" cy="2576670"/>
          </a:xfrm>
          <a:prstGeom prst="curvedConnector3">
            <a:avLst>
              <a:gd name="adj1" fmla="val 1937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670C04B-1E98-4DAE-9548-D30712A46F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37967" y="4081496"/>
            <a:ext cx="7385345" cy="2706864"/>
          </a:xfrm>
          <a:prstGeom prst="curvedConnector3">
            <a:avLst>
              <a:gd name="adj1" fmla="val -1247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1C8B42A-EA82-4434-8929-D2F14BEF0A12}"/>
              </a:ext>
            </a:extLst>
          </p:cNvPr>
          <p:cNvSpPr/>
          <p:nvPr/>
        </p:nvSpPr>
        <p:spPr>
          <a:xfrm>
            <a:off x="293066" y="5480346"/>
            <a:ext cx="1986246" cy="1350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621A3C-1CDE-45CC-9576-FDDB057A51CD}"/>
              </a:ext>
            </a:extLst>
          </p:cNvPr>
          <p:cNvSpPr txBox="1"/>
          <p:nvPr/>
        </p:nvSpPr>
        <p:spPr>
          <a:xfrm>
            <a:off x="537827" y="5979856"/>
            <a:ext cx="173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EIT system</a:t>
            </a:r>
            <a:endParaRPr lang="en-GB" sz="2400" dirty="0">
              <a:latin typeface="+mj-lt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7ACC194-7E90-4BD6-BF27-C48000930153}"/>
              </a:ext>
            </a:extLst>
          </p:cNvPr>
          <p:cNvSpPr/>
          <p:nvPr/>
        </p:nvSpPr>
        <p:spPr>
          <a:xfrm rot="7794079">
            <a:off x="9007995" y="2473631"/>
            <a:ext cx="112438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CDE60E-D07C-4679-8C3D-D341E5EF0666}"/>
              </a:ext>
            </a:extLst>
          </p:cNvPr>
          <p:cNvSpPr txBox="1"/>
          <p:nvPr/>
        </p:nvSpPr>
        <p:spPr>
          <a:xfrm>
            <a:off x="8070728" y="1242010"/>
            <a:ext cx="412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Silicone rectangular prism, ~3mm thick</a:t>
            </a:r>
            <a:endParaRPr lang="en-GB" sz="2400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547E7-D661-4DF2-A9B5-4A11B535597B}"/>
              </a:ext>
            </a:extLst>
          </p:cNvPr>
          <p:cNvSpPr txBox="1"/>
          <p:nvPr/>
        </p:nvSpPr>
        <p:spPr>
          <a:xfrm>
            <a:off x="3170924" y="1395102"/>
            <a:ext cx="185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~100mm</a:t>
            </a:r>
            <a:endParaRPr lang="en-GB" sz="2400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8686DB-9A73-4D7D-9CD0-CAC32F61E2F7}"/>
              </a:ext>
            </a:extLst>
          </p:cNvPr>
          <p:cNvSpPr txBox="1"/>
          <p:nvPr/>
        </p:nvSpPr>
        <p:spPr>
          <a:xfrm>
            <a:off x="228690" y="3178079"/>
            <a:ext cx="185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~20mm</a:t>
            </a:r>
            <a:endParaRPr lang="en-GB" sz="2400" dirty="0">
              <a:latin typeface="+mj-lt"/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ACBD6496-FF36-40DA-8673-7A65F45E3280}"/>
              </a:ext>
            </a:extLst>
          </p:cNvPr>
          <p:cNvSpPr/>
          <p:nvPr/>
        </p:nvSpPr>
        <p:spPr>
          <a:xfrm>
            <a:off x="1728422" y="2654545"/>
            <a:ext cx="563173" cy="1398048"/>
          </a:xfrm>
          <a:prstGeom prst="leftBrace">
            <a:avLst>
              <a:gd name="adj1" fmla="val 8333"/>
              <a:gd name="adj2" fmla="val 5543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99E5EF-7DB6-4293-841E-3946BF064BF2}"/>
              </a:ext>
            </a:extLst>
          </p:cNvPr>
          <p:cNvSpPr txBox="1"/>
          <p:nvPr/>
        </p:nvSpPr>
        <p:spPr>
          <a:xfrm>
            <a:off x="696279" y="4663377"/>
            <a:ext cx="185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~20mm</a:t>
            </a:r>
            <a:endParaRPr lang="en-GB" sz="2400" dirty="0">
              <a:latin typeface="+mj-lt"/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373EDEF4-87B1-4001-AE29-702F6FEAE414}"/>
              </a:ext>
            </a:extLst>
          </p:cNvPr>
          <p:cNvSpPr/>
          <p:nvPr/>
        </p:nvSpPr>
        <p:spPr>
          <a:xfrm rot="18842167">
            <a:off x="2083094" y="4192834"/>
            <a:ext cx="743973" cy="953443"/>
          </a:xfrm>
          <a:prstGeom prst="leftBrace">
            <a:avLst>
              <a:gd name="adj1" fmla="val 8333"/>
              <a:gd name="adj2" fmla="val 5543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B80B4A9-2B13-4493-99EE-6046BD023A28}"/>
              </a:ext>
            </a:extLst>
          </p:cNvPr>
          <p:cNvSpPr/>
          <p:nvPr/>
        </p:nvSpPr>
        <p:spPr>
          <a:xfrm rot="14143532">
            <a:off x="9067394" y="4416323"/>
            <a:ext cx="112438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569207-7442-4D58-96D0-A9E3B1E25FE6}"/>
              </a:ext>
            </a:extLst>
          </p:cNvPr>
          <p:cNvSpPr txBox="1"/>
          <p:nvPr/>
        </p:nvSpPr>
        <p:spPr>
          <a:xfrm>
            <a:off x="9818048" y="5032574"/>
            <a:ext cx="15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Electrode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6691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2666229" y="458977"/>
            <a:ext cx="685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Something else I tried (to see how well it’d work)</a:t>
            </a:r>
            <a:endParaRPr lang="en-GB" sz="2400" b="1" dirty="0">
              <a:latin typeface="+mj-lt"/>
            </a:endParaRPr>
          </a:p>
        </p:txBody>
      </p:sp>
      <p:pic>
        <p:nvPicPr>
          <p:cNvPr id="3" name="Picture 2" descr="A picture containing metalware, screw, gear&#10;&#10;Description automatically generated">
            <a:extLst>
              <a:ext uri="{FF2B5EF4-FFF2-40B4-BE49-F238E27FC236}">
                <a16:creationId xmlns:a16="http://schemas.microsoft.com/office/drawing/2014/main" id="{265CB45C-E85D-4BDC-9C1A-C25CB45A8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048" y="1180847"/>
            <a:ext cx="6737900" cy="50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69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107</Words>
  <Application>Microsoft Office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64</cp:revision>
  <dcterms:created xsi:type="dcterms:W3CDTF">2021-03-21T14:20:38Z</dcterms:created>
  <dcterms:modified xsi:type="dcterms:W3CDTF">2021-05-12T11:12:08Z</dcterms:modified>
</cp:coreProperties>
</file>